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667" r:id="rId1"/>
  </p:sldMasterIdLst>
  <p:notesMasterIdLst>
    <p:notesMasterId r:id="rId3"/>
  </p:notesMasterIdLst>
  <p:sldIdLst>
    <p:sldId id="265" r:id="rId2"/>
  </p:sldIdLst>
  <p:sldSz cx="7775575" cy="1090771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2F00"/>
    <a:srgbClr val="604900"/>
    <a:srgbClr val="584300"/>
    <a:srgbClr val="002F8E"/>
    <a:srgbClr val="003296"/>
    <a:srgbClr val="0000CC"/>
    <a:srgbClr val="E3D4BB"/>
    <a:srgbClr val="3333CC"/>
    <a:srgbClr val="0000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184" autoAdjust="0"/>
  </p:normalViewPr>
  <p:slideViewPr>
    <p:cSldViewPr snapToGrid="0">
      <p:cViewPr>
        <p:scale>
          <a:sx n="98" d="100"/>
          <a:sy n="98" d="100"/>
        </p:scale>
        <p:origin x="1020" y="-1848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91" tIns="45395" rIns="90791" bIns="4539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791" tIns="45395" rIns="90791" bIns="4539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0" cy="495028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0" cy="495028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423642-CD78-0ABB-902D-2A7F3F77B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947" y="1785129"/>
            <a:ext cx="5831681" cy="3797500"/>
          </a:xfrm>
        </p:spPr>
        <p:txBody>
          <a:bodyPr anchor="b"/>
          <a:lstStyle>
            <a:lvl1pPr algn="ctr">
              <a:defRPr sz="382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3AC2C3A-7BB7-A311-9173-BC5F978A6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1531"/>
            </a:lvl1pPr>
            <a:lvl2pPr marL="291602" indent="0" algn="ctr">
              <a:buNone/>
              <a:defRPr sz="1276"/>
            </a:lvl2pPr>
            <a:lvl3pPr marL="583204" indent="0" algn="ctr">
              <a:buNone/>
              <a:defRPr sz="1148"/>
            </a:lvl3pPr>
            <a:lvl4pPr marL="874806" indent="0" algn="ctr">
              <a:buNone/>
              <a:defRPr sz="1020"/>
            </a:lvl4pPr>
            <a:lvl5pPr marL="1166409" indent="0" algn="ctr">
              <a:buNone/>
              <a:defRPr sz="1020"/>
            </a:lvl5pPr>
            <a:lvl6pPr marL="1458011" indent="0" algn="ctr">
              <a:buNone/>
              <a:defRPr sz="1020"/>
            </a:lvl6pPr>
            <a:lvl7pPr marL="1749613" indent="0" algn="ctr">
              <a:buNone/>
              <a:defRPr sz="1020"/>
            </a:lvl7pPr>
            <a:lvl8pPr marL="2041215" indent="0" algn="ctr">
              <a:buNone/>
              <a:defRPr sz="1020"/>
            </a:lvl8pPr>
            <a:lvl9pPr marL="2332817" indent="0" algn="ctr">
              <a:buNone/>
              <a:defRPr sz="102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B1545E-D5F4-018C-6667-9A790403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D74D2D-3D80-523C-D7A6-901591B6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335299-754D-5701-06EA-1F5CA9B6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1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E2A37F-21EA-5BBB-4C26-D20784B07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8A290D1-366B-9F13-48A5-C6D64BCC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E08666-9092-2BD3-823E-C83964F8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5555D-9658-DB88-66A1-2B550C80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E6B1A1-A02B-A327-850E-4FE2873B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5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0E35F79-7DBA-AF2E-A95E-9FB5BA703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111E1FA-B51F-7F62-C2CD-DD965B6B8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C0D662-3EA4-E937-ED6F-5AD3A645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732AA6-AA79-909F-27E9-7FE45A006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476897-4520-B1F5-B9A1-156A3235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22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52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E25FFB-8211-C99B-3C66-4DBA6CD11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A7E789-8334-4CAD-E596-E9267B204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375CCE-AFCD-EA7E-52D2-042C8008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24ADCC-7873-8BFB-F74E-60E0C1B59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12E57F-EFD8-7541-41EA-5AEC3A88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5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013C66-4475-6A01-9982-91AAC487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21" y="2719355"/>
            <a:ext cx="6706433" cy="4537305"/>
          </a:xfrm>
        </p:spPr>
        <p:txBody>
          <a:bodyPr anchor="b"/>
          <a:lstStyle>
            <a:lvl1pPr>
              <a:defRPr sz="382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E09985-7D3B-1B21-E9AA-5F50A858B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521" y="7299585"/>
            <a:ext cx="6706433" cy="2386061"/>
          </a:xfrm>
        </p:spPr>
        <p:txBody>
          <a:bodyPr/>
          <a:lstStyle>
            <a:lvl1pPr marL="0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1pPr>
            <a:lvl2pPr marL="291602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2pPr>
            <a:lvl3pPr marL="583204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806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6409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8011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9613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121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2817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4FA8FB-4017-BFB3-ADD2-6142168BE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D69E6A-B44D-A2D8-33B4-AE74FEF8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D972A5-D528-5E43-267B-FB2610F9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7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7A51DF-0957-7E75-E23F-9DE9A6A04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170DA5-41DC-686A-C93B-1369947807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94E7226-CF82-803D-BFCC-93BE1AD23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B2063B-6878-0CD0-E5BE-2ECC9F361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5E8293F-9F54-6E89-C4DC-64BAD0D66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86E6D59-BB57-E55E-6C79-377621E0B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4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FF1D8B-81BB-BF8A-D9AF-4EDCCD8A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84" y="580736"/>
            <a:ext cx="6706433" cy="210832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304EC7-5C42-1C7C-A988-90493A49F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1531" b="1"/>
            </a:lvl1pPr>
            <a:lvl2pPr marL="291602" indent="0">
              <a:buNone/>
              <a:defRPr sz="1276" b="1"/>
            </a:lvl2pPr>
            <a:lvl3pPr marL="583204" indent="0">
              <a:buNone/>
              <a:defRPr sz="1148" b="1"/>
            </a:lvl3pPr>
            <a:lvl4pPr marL="874806" indent="0">
              <a:buNone/>
              <a:defRPr sz="1020" b="1"/>
            </a:lvl4pPr>
            <a:lvl5pPr marL="1166409" indent="0">
              <a:buNone/>
              <a:defRPr sz="1020" b="1"/>
            </a:lvl5pPr>
            <a:lvl6pPr marL="1458011" indent="0">
              <a:buNone/>
              <a:defRPr sz="1020" b="1"/>
            </a:lvl6pPr>
            <a:lvl7pPr marL="1749613" indent="0">
              <a:buNone/>
              <a:defRPr sz="1020" b="1"/>
            </a:lvl7pPr>
            <a:lvl8pPr marL="2041215" indent="0">
              <a:buNone/>
              <a:defRPr sz="1020" b="1"/>
            </a:lvl8pPr>
            <a:lvl9pPr marL="2332817" indent="0">
              <a:buNone/>
              <a:defRPr sz="102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6201DB1-3D47-966D-493D-929417828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81970B1-DFF5-9161-1BA9-20536A79B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1531" b="1"/>
            </a:lvl1pPr>
            <a:lvl2pPr marL="291602" indent="0">
              <a:buNone/>
              <a:defRPr sz="1276" b="1"/>
            </a:lvl2pPr>
            <a:lvl3pPr marL="583204" indent="0">
              <a:buNone/>
              <a:defRPr sz="1148" b="1"/>
            </a:lvl3pPr>
            <a:lvl4pPr marL="874806" indent="0">
              <a:buNone/>
              <a:defRPr sz="1020" b="1"/>
            </a:lvl4pPr>
            <a:lvl5pPr marL="1166409" indent="0">
              <a:buNone/>
              <a:defRPr sz="1020" b="1"/>
            </a:lvl5pPr>
            <a:lvl6pPr marL="1458011" indent="0">
              <a:buNone/>
              <a:defRPr sz="1020" b="1"/>
            </a:lvl6pPr>
            <a:lvl7pPr marL="1749613" indent="0">
              <a:buNone/>
              <a:defRPr sz="1020" b="1"/>
            </a:lvl7pPr>
            <a:lvl8pPr marL="2041215" indent="0">
              <a:buNone/>
              <a:defRPr sz="1020" b="1"/>
            </a:lvl8pPr>
            <a:lvl9pPr marL="2332817" indent="0">
              <a:buNone/>
              <a:defRPr sz="102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9AC2AF0-C0A7-8E7E-67F2-C247021F3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C52B27B-9CEC-AF44-D396-60BC8226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5F96054-1D57-EF0C-91D5-956F78948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94E9ED-9396-555A-4143-FF7A8B1D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8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8B1974-7F4D-2CB8-0ADD-7BDB8A06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A349964-3C0C-ED2B-FC55-8FA8CAC2C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6C29353-74C2-E95E-6A2B-A047E7CB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45AEE76-26E2-B0E3-F179-0BDC8F3A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6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6F90E58-8EA1-A49D-BB34-CCEB9373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AAEEDAA-EBEC-2976-D103-90713FB0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EA0ECA-FD41-A5FD-2DE3-E3BAF330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2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C475E3-E403-50EE-1BD3-BC93B7327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04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7F2B59-77A0-7EB2-9C1E-6024D9384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632" y="1570509"/>
            <a:ext cx="3936385" cy="7751546"/>
          </a:xfrm>
        </p:spPr>
        <p:txBody>
          <a:bodyPr/>
          <a:lstStyle>
            <a:lvl1pPr>
              <a:defRPr sz="2041"/>
            </a:lvl1pPr>
            <a:lvl2pPr>
              <a:defRPr sz="1786"/>
            </a:lvl2pPr>
            <a:lvl3pPr>
              <a:defRPr sz="1531"/>
            </a:lvl3pPr>
            <a:lvl4pPr>
              <a:defRPr sz="1276"/>
            </a:lvl4pPr>
            <a:lvl5pPr>
              <a:defRPr sz="1276"/>
            </a:lvl5pPr>
            <a:lvl6pPr>
              <a:defRPr sz="1276"/>
            </a:lvl6pPr>
            <a:lvl7pPr>
              <a:defRPr sz="1276"/>
            </a:lvl7pPr>
            <a:lvl8pPr>
              <a:defRPr sz="1276"/>
            </a:lvl8pPr>
            <a:lvl9pPr>
              <a:defRPr sz="127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2FF600F-4917-40F3-4981-32FAA29E7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020"/>
            </a:lvl1pPr>
            <a:lvl2pPr marL="291602" indent="0">
              <a:buNone/>
              <a:defRPr sz="893"/>
            </a:lvl2pPr>
            <a:lvl3pPr marL="583204" indent="0">
              <a:buNone/>
              <a:defRPr sz="765"/>
            </a:lvl3pPr>
            <a:lvl4pPr marL="874806" indent="0">
              <a:buNone/>
              <a:defRPr sz="638"/>
            </a:lvl4pPr>
            <a:lvl5pPr marL="1166409" indent="0">
              <a:buNone/>
              <a:defRPr sz="638"/>
            </a:lvl5pPr>
            <a:lvl6pPr marL="1458011" indent="0">
              <a:buNone/>
              <a:defRPr sz="638"/>
            </a:lvl6pPr>
            <a:lvl7pPr marL="1749613" indent="0">
              <a:buNone/>
              <a:defRPr sz="638"/>
            </a:lvl7pPr>
            <a:lvl8pPr marL="2041215" indent="0">
              <a:buNone/>
              <a:defRPr sz="638"/>
            </a:lvl8pPr>
            <a:lvl9pPr marL="2332817" indent="0">
              <a:buNone/>
              <a:defRPr sz="63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910F16-497E-0F1B-6AEB-1AEABFBAC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B03AE0-6394-17B8-0FCD-826AE0CDE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A28DF99-A5B0-C6A6-342A-6DC795CD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5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674333-D9AE-0563-3775-68739F1B5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04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20286A6-423A-218B-B9C1-4CF3F547A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5632" y="1570509"/>
            <a:ext cx="3936385" cy="7751546"/>
          </a:xfrm>
        </p:spPr>
        <p:txBody>
          <a:bodyPr/>
          <a:lstStyle>
            <a:lvl1pPr marL="0" indent="0">
              <a:buNone/>
              <a:defRPr sz="2041"/>
            </a:lvl1pPr>
            <a:lvl2pPr marL="291602" indent="0">
              <a:buNone/>
              <a:defRPr sz="1786"/>
            </a:lvl2pPr>
            <a:lvl3pPr marL="583204" indent="0">
              <a:buNone/>
              <a:defRPr sz="1531"/>
            </a:lvl3pPr>
            <a:lvl4pPr marL="874806" indent="0">
              <a:buNone/>
              <a:defRPr sz="1276"/>
            </a:lvl4pPr>
            <a:lvl5pPr marL="1166409" indent="0">
              <a:buNone/>
              <a:defRPr sz="1276"/>
            </a:lvl5pPr>
            <a:lvl6pPr marL="1458011" indent="0">
              <a:buNone/>
              <a:defRPr sz="1276"/>
            </a:lvl6pPr>
            <a:lvl7pPr marL="1749613" indent="0">
              <a:buNone/>
              <a:defRPr sz="1276"/>
            </a:lvl7pPr>
            <a:lvl8pPr marL="2041215" indent="0">
              <a:buNone/>
              <a:defRPr sz="1276"/>
            </a:lvl8pPr>
            <a:lvl9pPr marL="2332817" indent="0">
              <a:buNone/>
              <a:defRPr sz="127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431A38D-1489-2F93-3BCD-365622107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020"/>
            </a:lvl1pPr>
            <a:lvl2pPr marL="291602" indent="0">
              <a:buNone/>
              <a:defRPr sz="893"/>
            </a:lvl2pPr>
            <a:lvl3pPr marL="583204" indent="0">
              <a:buNone/>
              <a:defRPr sz="765"/>
            </a:lvl3pPr>
            <a:lvl4pPr marL="874806" indent="0">
              <a:buNone/>
              <a:defRPr sz="638"/>
            </a:lvl4pPr>
            <a:lvl5pPr marL="1166409" indent="0">
              <a:buNone/>
              <a:defRPr sz="638"/>
            </a:lvl5pPr>
            <a:lvl6pPr marL="1458011" indent="0">
              <a:buNone/>
              <a:defRPr sz="638"/>
            </a:lvl6pPr>
            <a:lvl7pPr marL="1749613" indent="0">
              <a:buNone/>
              <a:defRPr sz="638"/>
            </a:lvl7pPr>
            <a:lvl8pPr marL="2041215" indent="0">
              <a:buNone/>
              <a:defRPr sz="638"/>
            </a:lvl8pPr>
            <a:lvl9pPr marL="2332817" indent="0">
              <a:buNone/>
              <a:defRPr sz="63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04C064-BAE5-D8B0-37C0-EDEE448F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82DB4D-2E8F-0816-CBAD-467AA52D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1FD4BF-45C2-21FF-16EB-86C7745C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8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81B3E1D-8131-DFC9-46AB-F1635B004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1" y="580736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B21752-755F-52B9-221F-F49C3CA3C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5FCB58-8057-5E4A-2B41-1D5244020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571" y="10109835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D1D490-C4A1-EDDE-B948-E1CC93AA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5659" y="10109835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7F6633-9CD9-EA6D-8656-EF4424B43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500" y="10109835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8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69" r:id="rId2"/>
    <p:sldLayoutId id="2147484670" r:id="rId3"/>
    <p:sldLayoutId id="2147484671" r:id="rId4"/>
    <p:sldLayoutId id="2147484672" r:id="rId5"/>
    <p:sldLayoutId id="2147484673" r:id="rId6"/>
    <p:sldLayoutId id="2147484674" r:id="rId7"/>
    <p:sldLayoutId id="2147484675" r:id="rId8"/>
    <p:sldLayoutId id="2147484676" r:id="rId9"/>
    <p:sldLayoutId id="2147484677" r:id="rId10"/>
    <p:sldLayoutId id="2147484678" r:id="rId11"/>
    <p:sldLayoutId id="2147484679" r:id="rId12"/>
  </p:sldLayoutIdLst>
  <p:txStyles>
    <p:titleStyle>
      <a:lvl1pPr algn="l" defTabSz="583204" rtl="0" eaLnBrk="1" latinLnBrk="0" hangingPunct="1">
        <a:lnSpc>
          <a:spcPct val="90000"/>
        </a:lnSpc>
        <a:spcBef>
          <a:spcPct val="0"/>
        </a:spcBef>
        <a:buNone/>
        <a:defRPr kumimoji="1" sz="28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801" indent="-145801" algn="l" defTabSz="583204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kumimoji="1"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37403" indent="-145801" algn="l" defTabSz="58320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9005" indent="-145801" algn="l" defTabSz="58320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276" kern="1200">
          <a:solidFill>
            <a:schemeClr val="tx1"/>
          </a:solidFill>
          <a:latin typeface="+mn-lt"/>
          <a:ea typeface="+mn-ea"/>
          <a:cs typeface="+mn-cs"/>
        </a:defRPr>
      </a:lvl3pPr>
      <a:lvl4pPr marL="1020608" indent="-145801" algn="l" defTabSz="58320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210" indent="-145801" algn="l" defTabSz="58320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812" indent="-145801" algn="l" defTabSz="58320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414" indent="-145801" algn="l" defTabSz="58320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7016" indent="-145801" algn="l" defTabSz="58320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618" indent="-145801" algn="l" defTabSz="58320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602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204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806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409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8011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613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215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817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図 60">
            <a:extLst>
              <a:ext uri="{FF2B5EF4-FFF2-40B4-BE49-F238E27FC236}">
                <a16:creationId xmlns:a16="http://schemas.microsoft.com/office/drawing/2014/main" id="{8376B963-7DFD-7DB6-1708-96D1E1777A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8" t="12579" r="5676" b="8944"/>
          <a:stretch/>
        </p:blipFill>
        <p:spPr>
          <a:xfrm>
            <a:off x="222167" y="467122"/>
            <a:ext cx="7228532" cy="491536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420561" y="684333"/>
            <a:ext cx="2621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002F8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福祉</a:t>
            </a:r>
            <a:r>
              <a:rPr lang="ja-JP" altLang="en-US" sz="2000" b="1" dirty="0">
                <a:solidFill>
                  <a:srgbClr val="002F8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3200" b="1" dirty="0">
                <a:solidFill>
                  <a:srgbClr val="002F8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お仕事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06472" y="1158278"/>
            <a:ext cx="54425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5400" b="1" dirty="0">
                <a:ln>
                  <a:solidFill>
                    <a:schemeClr val="tx1"/>
                  </a:solidFill>
                </a:ln>
                <a:solidFill>
                  <a:srgbClr val="FFFF00">
                    <a:alpha val="27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セミナー</a:t>
            </a:r>
            <a:r>
              <a:rPr lang="ja-JP" altLang="en-US" sz="3200" b="1" dirty="0">
                <a:solidFill>
                  <a:schemeClr val="bg1">
                    <a:alpha val="27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＆</a:t>
            </a:r>
            <a:r>
              <a:rPr lang="ja-JP" altLang="en-US" sz="5400" b="1" dirty="0">
                <a:ln>
                  <a:solidFill>
                    <a:schemeClr val="tx1"/>
                  </a:solidFill>
                </a:ln>
                <a:solidFill>
                  <a:srgbClr val="FFFF00">
                    <a:alpha val="27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相談会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1604830" y="5608745"/>
            <a:ext cx="5984331" cy="1138773"/>
          </a:xfrm>
          <a:prstGeom prst="rect">
            <a:avLst/>
          </a:prstGeom>
          <a:effectLst>
            <a:glow rad="63500">
              <a:schemeClr val="accent3">
                <a:satMod val="175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令和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6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年 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4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10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日（水）     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5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8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日（水）　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6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12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日（水）</a:t>
            </a:r>
            <a:endParaRPr lang="en-US" altLang="ja-JP" sz="1700" b="1" dirty="0">
              <a:effectLst>
                <a:glow rad="88900">
                  <a:schemeClr val="bg1"/>
                </a:glow>
              </a:effectLst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　　　   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7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10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日（水）   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8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14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日（水）    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9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11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日（水）</a:t>
            </a:r>
            <a:endParaRPr lang="en-US" altLang="ja-JP" sz="1700" b="1" dirty="0">
              <a:effectLst>
                <a:glow rad="88900">
                  <a:schemeClr val="bg1"/>
                </a:glow>
              </a:effectLst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　　　   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10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9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日（水 ）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11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13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日（水）  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12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11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日（水）</a:t>
            </a:r>
            <a:endParaRPr lang="en-US" altLang="ja-JP" sz="1700" b="1" dirty="0">
              <a:effectLst>
                <a:glow rad="88900">
                  <a:schemeClr val="bg1"/>
                </a:glow>
              </a:effectLst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令和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7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年   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1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8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日（水）   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2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12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日（水）    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3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12</a:t>
            </a:r>
            <a:r>
              <a:rPr lang="ja-JP" altLang="en-US" sz="17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日（水）</a:t>
            </a:r>
            <a:endParaRPr lang="en-US" altLang="ja-JP" sz="1700" b="1" dirty="0">
              <a:effectLst>
                <a:glow rad="88900">
                  <a:schemeClr val="bg1"/>
                </a:glow>
              </a:effectLst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617425" y="7223337"/>
            <a:ext cx="6211957" cy="830997"/>
          </a:xfrm>
          <a:prstGeom prst="rect">
            <a:avLst/>
          </a:prstGeom>
          <a:effectLst>
            <a:glow rad="63500">
              <a:schemeClr val="accent3">
                <a:satMod val="175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ja-JP" altLang="en-US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「</a:t>
            </a:r>
            <a:r>
              <a:rPr lang="en-US" altLang="ja-JP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Bivi</a:t>
            </a:r>
            <a:r>
              <a:rPr lang="ja-JP" altLang="en-US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藤枝」</a:t>
            </a:r>
            <a:r>
              <a:rPr lang="en-US" altLang="ja-JP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1</a:t>
            </a:r>
            <a:r>
              <a:rPr lang="ja-JP" altLang="en-US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階　</a:t>
            </a:r>
            <a:r>
              <a:rPr lang="ja-JP" altLang="en-US" sz="16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セミナールーム</a:t>
            </a:r>
            <a:r>
              <a:rPr lang="ja-JP" altLang="en-US" sz="20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　</a:t>
            </a:r>
            <a:r>
              <a:rPr lang="en-US" altLang="ja-JP" sz="14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JR</a:t>
            </a:r>
            <a:r>
              <a:rPr lang="ja-JP" altLang="en-US" sz="14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藤枝駅徒歩</a:t>
            </a:r>
            <a:r>
              <a:rPr lang="en-US" altLang="ja-JP" sz="14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2</a:t>
            </a:r>
            <a:r>
              <a:rPr lang="ja-JP" altLang="en-US" sz="14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分</a:t>
            </a:r>
            <a:endParaRPr lang="en-US" altLang="ja-JP" sz="1600" b="1" dirty="0">
              <a:effectLst>
                <a:glow rad="88900">
                  <a:schemeClr val="bg1"/>
                </a:glow>
              </a:effectLst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4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　　　　　　　 藤枝市前島</a:t>
            </a:r>
            <a:r>
              <a:rPr lang="en-US" altLang="ja-JP" sz="14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1-7-10</a:t>
            </a:r>
            <a:r>
              <a:rPr lang="ja-JP" altLang="en-US" sz="14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（駐車場</a:t>
            </a:r>
            <a:r>
              <a:rPr lang="en-US" altLang="ja-JP" sz="14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1</a:t>
            </a:r>
            <a:r>
              <a:rPr lang="ja-JP" altLang="en-US" sz="14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時間無料）</a:t>
            </a:r>
            <a:endParaRPr lang="en-US" altLang="ja-JP" sz="1400" b="1" dirty="0">
              <a:effectLst>
                <a:glow rad="88900">
                  <a:schemeClr val="bg1"/>
                </a:glow>
              </a:effectLst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en-US" altLang="ja-JP" sz="14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※2</a:t>
            </a:r>
            <a:r>
              <a:rPr lang="ja-JP" altLang="en-US" sz="14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階に「ハローワークプラザ藤枝」があります。詳細は、ﾊﾛｰﾜｰｸ焼津へ。</a:t>
            </a:r>
            <a:endParaRPr lang="en-US" altLang="zh-TW" sz="1400" b="1" dirty="0">
              <a:effectLst>
                <a:glow rad="88900">
                  <a:schemeClr val="bg1"/>
                </a:glow>
              </a:effectLst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718983" y="6818138"/>
            <a:ext cx="2366782" cy="400110"/>
          </a:xfrm>
          <a:prstGeom prst="rect">
            <a:avLst/>
          </a:prstGeom>
          <a:effectLst>
            <a:glow rad="63500">
              <a:schemeClr val="accent3">
                <a:satMod val="175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altLang="ja-JP" sz="20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13</a:t>
            </a:r>
            <a:r>
              <a:rPr lang="ja-JP" altLang="en-US" sz="20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：</a:t>
            </a:r>
            <a:r>
              <a:rPr lang="en-US" altLang="ja-JP" sz="20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30</a:t>
            </a:r>
            <a:r>
              <a:rPr lang="ja-JP" altLang="en-US" sz="20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～</a:t>
            </a:r>
            <a:r>
              <a:rPr lang="en-US" altLang="ja-JP" sz="20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15</a:t>
            </a:r>
            <a:r>
              <a:rPr lang="ja-JP" altLang="en-US" sz="20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：</a:t>
            </a:r>
            <a:r>
              <a:rPr lang="en-US" altLang="ja-JP" sz="20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30</a:t>
            </a:r>
            <a:r>
              <a:rPr lang="ja-JP" altLang="en-US" sz="20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　</a:t>
            </a:r>
            <a:endParaRPr lang="ja-JP" altLang="en-US" sz="1200" b="1" dirty="0">
              <a:effectLst>
                <a:glow rad="88900">
                  <a:schemeClr val="bg1"/>
                </a:glow>
              </a:effectLst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2182101" y="8013242"/>
            <a:ext cx="5370801" cy="646331"/>
          </a:xfrm>
          <a:prstGeom prst="rect">
            <a:avLst/>
          </a:prstGeom>
          <a:effectLst>
            <a:glow rad="76200">
              <a:schemeClr val="bg1"/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12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・施設の採用担当の方が来所。直接お話ができます。</a:t>
            </a:r>
            <a:endParaRPr lang="en-US" altLang="ja-JP" sz="1200" b="1" dirty="0">
              <a:effectLst>
                <a:glow rad="88900">
                  <a:schemeClr val="bg1"/>
                </a:glow>
              </a:effectLst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2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・資格取得の方法や施設見学、職場体験、就職フェアのご案内をします。</a:t>
            </a:r>
            <a:endParaRPr lang="en-US" altLang="ja-JP" sz="1200" b="1" dirty="0">
              <a:effectLst>
                <a:glow rad="88900">
                  <a:schemeClr val="bg1"/>
                </a:glow>
              </a:effectLst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200" b="1" dirty="0">
                <a:effectLst>
                  <a:glow rad="88900">
                    <a:schemeClr val="bg1"/>
                  </a:glow>
                </a:effectLst>
                <a:latin typeface="小塚ゴシック Pro B" pitchFamily="34" charset="-128"/>
                <a:ea typeface="小塚ゴシック Pro B" pitchFamily="34" charset="-128"/>
              </a:rPr>
              <a:t>・復職支援、再就職準備金についてもご説明します。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439822" y="10201446"/>
            <a:ext cx="4427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sz="24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18327" y="5636337"/>
            <a:ext cx="543739" cy="30777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日程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892873" y="7340286"/>
            <a:ext cx="543739" cy="30777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会場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907914" y="6867904"/>
            <a:ext cx="543739" cy="30777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時間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591261" y="8225808"/>
            <a:ext cx="965458" cy="4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第</a:t>
            </a:r>
            <a:r>
              <a:rPr lang="en-US" altLang="ja-JP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2</a:t>
            </a:r>
            <a:r>
              <a:rPr lang="ja-JP" altLang="en-US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部</a:t>
            </a:r>
          </a:p>
        </p:txBody>
      </p:sp>
      <p:pic>
        <p:nvPicPr>
          <p:cNvPr id="18" name="Picture 2" descr="C:\Users\TSUKAMOTO\Desktop\アスクル\セミナー\赤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6" y="7988631"/>
            <a:ext cx="1409574" cy="67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正方形/長方形 23"/>
          <p:cNvSpPr/>
          <p:nvPr/>
        </p:nvSpPr>
        <p:spPr>
          <a:xfrm>
            <a:off x="696593" y="8054851"/>
            <a:ext cx="12475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こんな</a:t>
            </a:r>
            <a:endParaRPr lang="en-US" altLang="ja-JP" sz="12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お話もします</a:t>
            </a:r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endParaRPr lang="ja-JP" altLang="en-US" sz="12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A85FAE8B-6FA0-4AC3-9CFB-DB57F24743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47" y="1769510"/>
            <a:ext cx="833817" cy="1106087"/>
          </a:xfrm>
          <a:prstGeom prst="rect">
            <a:avLst/>
          </a:prstGeom>
        </p:spPr>
      </p:pic>
      <p:sp>
        <p:nvSpPr>
          <p:cNvPr id="48" name="テキスト ボックス 28">
            <a:extLst>
              <a:ext uri="{FF2B5EF4-FFF2-40B4-BE49-F238E27FC236}">
                <a16:creationId xmlns:a16="http://schemas.microsoft.com/office/drawing/2014/main" id="{C9746C91-2BEF-4D82-85AA-033DA9BF5477}"/>
              </a:ext>
            </a:extLst>
          </p:cNvPr>
          <p:cNvSpPr txBox="1"/>
          <p:nvPr/>
        </p:nvSpPr>
        <p:spPr>
          <a:xfrm>
            <a:off x="5256635" y="2129493"/>
            <a:ext cx="1186029" cy="42633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600" dirty="0"/>
              <a:t>静岡県社会福祉協議会</a:t>
            </a:r>
            <a:endParaRPr kumimoji="1" lang="en-US" altLang="ja-JP" sz="600" dirty="0"/>
          </a:p>
          <a:p>
            <a:pPr algn="ctr"/>
            <a:r>
              <a:rPr kumimoji="1" lang="ja-JP" altLang="en-US" sz="600" dirty="0"/>
              <a:t>イメージキャラクター</a:t>
            </a:r>
          </a:p>
          <a:p>
            <a:pPr algn="ctr"/>
            <a:r>
              <a:rPr kumimoji="1" lang="ja-JP" altLang="en-US" sz="600" dirty="0"/>
              <a:t>「ふくしんぼうし」</a:t>
            </a:r>
          </a:p>
        </p:txBody>
      </p:sp>
      <p:sp>
        <p:nvSpPr>
          <p:cNvPr id="36" name="吹き出し: 角を丸めた四角形 35">
            <a:extLst>
              <a:ext uri="{FF2B5EF4-FFF2-40B4-BE49-F238E27FC236}">
                <a16:creationId xmlns:a16="http://schemas.microsoft.com/office/drawing/2014/main" id="{4B65C6DA-44FD-42A6-A7E8-FFF556432B7D}"/>
              </a:ext>
            </a:extLst>
          </p:cNvPr>
          <p:cNvSpPr/>
          <p:nvPr/>
        </p:nvSpPr>
        <p:spPr>
          <a:xfrm rot="760285">
            <a:off x="4746953" y="579450"/>
            <a:ext cx="2811791" cy="622367"/>
          </a:xfrm>
          <a:prstGeom prst="wedgeRoundRectCallout">
            <a:avLst>
              <a:gd name="adj1" fmla="val -50125"/>
              <a:gd name="adj2" fmla="val 23154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500" b="1" dirty="0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就職氷河期時代・シニア世代・</a:t>
            </a:r>
            <a:endParaRPr kumimoji="1" lang="en-US" altLang="ja-JP" sz="1500" b="1" dirty="0">
              <a:solidFill>
                <a:srgbClr val="FFFF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500" b="1" dirty="0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ＵＩＪターン希望者　歓迎</a:t>
            </a:r>
            <a:r>
              <a:rPr kumimoji="1" lang="en-US" altLang="ja-JP" sz="1500" b="1" dirty="0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‼</a:t>
            </a:r>
            <a:endParaRPr kumimoji="1" lang="ja-JP" altLang="en-US" sz="1500" b="1" dirty="0">
              <a:solidFill>
                <a:srgbClr val="FFFF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81F2902-F06F-E252-FB8A-BECB8BE751E6}"/>
              </a:ext>
            </a:extLst>
          </p:cNvPr>
          <p:cNvSpPr/>
          <p:nvPr/>
        </p:nvSpPr>
        <p:spPr>
          <a:xfrm>
            <a:off x="-1" y="8910359"/>
            <a:ext cx="7775575" cy="2038032"/>
          </a:xfrm>
          <a:prstGeom prst="rect">
            <a:avLst/>
          </a:prstGeom>
          <a:solidFill>
            <a:srgbClr val="3E2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584300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98951" y="9355774"/>
            <a:ext cx="7069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ハローワーク焼津　　　　　　　　  　 </a:t>
            </a:r>
            <a:r>
              <a:rPr lang="ja-JP" altLang="en-US" sz="1200" dirty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　〒</a:t>
            </a:r>
            <a:r>
              <a:rPr lang="en-US" altLang="ja-JP" sz="1200" dirty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425-0028</a:t>
            </a:r>
            <a:r>
              <a:rPr lang="ja-JP" altLang="en-US" sz="1200" dirty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　焼津市駅北</a:t>
            </a:r>
            <a:r>
              <a:rPr lang="en-US" altLang="ja-JP" sz="1200" dirty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1-6-22</a:t>
            </a:r>
            <a:r>
              <a:rPr lang="ja-JP" altLang="en-US" sz="1200" dirty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　　　  ℡</a:t>
            </a:r>
            <a:r>
              <a:rPr lang="en-US" altLang="ja-JP" sz="1200" b="1" dirty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054-628-5155</a:t>
            </a:r>
            <a:endParaRPr lang="en-US" altLang="ja-JP" sz="1200" dirty="0">
              <a:solidFill>
                <a:schemeClr val="bg1"/>
              </a:solidFill>
              <a:latin typeface="小塚ゴシック Pro H" pitchFamily="34" charset="-128"/>
              <a:ea typeface="小塚ゴシック Pro H" pitchFamily="34" charset="-128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静岡県社会福祉協議会 福祉人材部 人材課 </a:t>
            </a:r>
            <a:r>
              <a:rPr lang="ja-JP" altLang="en-US" sz="1200" dirty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〒</a:t>
            </a:r>
            <a:r>
              <a:rPr lang="en-US" altLang="ja-JP" sz="1200" dirty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420-0856</a:t>
            </a:r>
            <a:r>
              <a:rPr lang="ja-JP" altLang="en-US" sz="1200" dirty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　静岡市葵区駿府町</a:t>
            </a:r>
            <a:r>
              <a:rPr lang="en-US" altLang="ja-JP" sz="1200" dirty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1-70</a:t>
            </a:r>
            <a:r>
              <a:rPr lang="ja-JP" altLang="en-US" sz="1200" dirty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　  ℡</a:t>
            </a:r>
            <a:r>
              <a:rPr lang="en-US" altLang="ja-JP" sz="1200" b="1" dirty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054-271-2110</a:t>
            </a:r>
            <a:endParaRPr lang="ja-JP" altLang="en-US" sz="1200" b="1" dirty="0">
              <a:solidFill>
                <a:schemeClr val="bg1"/>
              </a:solidFill>
              <a:latin typeface="小塚ゴシック Pro H" pitchFamily="34" charset="-128"/>
              <a:ea typeface="小塚ゴシック Pro H" pitchFamily="34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80609" y="9860379"/>
            <a:ext cx="72565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b="1" dirty="0">
                <a:solidFill>
                  <a:srgbClr val="F4F4F4"/>
                </a:solidFill>
                <a:latin typeface="メイリオ" panose="020B0604030504040204" pitchFamily="50" charset="-128"/>
                <a:ea typeface="小塚ゴシック Pro H"/>
                <a:cs typeface="メイリオ" panose="020B0604030504040204" pitchFamily="50" charset="-128"/>
              </a:rPr>
              <a:t>主   催 ： ハローワーク焼津　</a:t>
            </a:r>
            <a:endParaRPr lang="en-US" altLang="ja-JP" sz="1100" b="1" dirty="0">
              <a:solidFill>
                <a:srgbClr val="F4F4F4"/>
              </a:solidFill>
              <a:latin typeface="メイリオ" panose="020B0604030504040204" pitchFamily="50" charset="-128"/>
              <a:ea typeface="小塚ゴシック Pro H"/>
              <a:cs typeface="メイリオ" panose="020B0604030504040204" pitchFamily="50" charset="-128"/>
            </a:endParaRPr>
          </a:p>
          <a:p>
            <a:r>
              <a:rPr lang="en-US" altLang="ja-JP" sz="1100" b="1" dirty="0">
                <a:solidFill>
                  <a:srgbClr val="F4F4F4"/>
                </a:solidFill>
                <a:latin typeface="メイリオ" panose="020B0604030504040204" pitchFamily="50" charset="-128"/>
                <a:ea typeface="小塚ゴシック Pro H"/>
                <a:cs typeface="メイリオ" panose="020B0604030504040204" pitchFamily="50" charset="-128"/>
              </a:rPr>
              <a:t> </a:t>
            </a:r>
            <a:r>
              <a:rPr lang="ja-JP" altLang="en-US" sz="1100" b="1" dirty="0">
                <a:solidFill>
                  <a:srgbClr val="F4F4F4"/>
                </a:solidFill>
                <a:latin typeface="メイリオ" panose="020B0604030504040204" pitchFamily="50" charset="-128"/>
                <a:ea typeface="小塚ゴシック Pro H"/>
                <a:cs typeface="メイリオ" panose="020B0604030504040204" pitchFamily="50" charset="-128"/>
              </a:rPr>
              <a:t>　　　　</a:t>
            </a:r>
            <a:r>
              <a:rPr lang="en-US" altLang="ja-JP" sz="1100" b="1" dirty="0">
                <a:solidFill>
                  <a:schemeClr val="bg1"/>
                </a:solidFill>
                <a:ea typeface="小塚ゴシック Pro H"/>
              </a:rPr>
              <a:t>https://jsite.mhlw.go.jp/shizuoka-roudoukyoku/hw/hw-annai.html </a:t>
            </a:r>
            <a:r>
              <a:rPr lang="ja-JP" altLang="en-US" sz="1100" b="1" dirty="0">
                <a:solidFill>
                  <a:schemeClr val="bg1"/>
                </a:solidFill>
                <a:ea typeface="小塚ゴシック Pro H"/>
              </a:rPr>
              <a:t>（静岡労働局）</a:t>
            </a:r>
            <a:endParaRPr lang="en-US" altLang="ja-JP" sz="600" b="1" dirty="0">
              <a:solidFill>
                <a:schemeClr val="bg1"/>
              </a:solidFill>
              <a:ea typeface="小塚ゴシック Pro H"/>
            </a:endParaRPr>
          </a:p>
          <a:p>
            <a:endParaRPr lang="en-US" altLang="ja-JP" sz="600" b="1" dirty="0">
              <a:solidFill>
                <a:schemeClr val="bg1"/>
              </a:solidFill>
              <a:ea typeface="小塚ゴシック Pro H"/>
            </a:endParaRPr>
          </a:p>
          <a:p>
            <a:r>
              <a:rPr lang="ja-JP" altLang="en-US" sz="1100" b="1" dirty="0">
                <a:solidFill>
                  <a:schemeClr val="bg1"/>
                </a:solidFill>
                <a:ea typeface="小塚ゴシック Pro H"/>
              </a:rPr>
              <a:t> </a:t>
            </a:r>
            <a:r>
              <a:rPr lang="ja-JP" altLang="en-US" sz="1100" b="1" dirty="0">
                <a:solidFill>
                  <a:srgbClr val="F4F4F4"/>
                </a:solidFill>
                <a:latin typeface="メイリオ" panose="020B0604030504040204" pitchFamily="50" charset="-128"/>
                <a:ea typeface="小塚ゴシック Pro H"/>
              </a:rPr>
              <a:t>　　  　  </a:t>
            </a:r>
            <a:r>
              <a:rPr lang="ja-JP" altLang="ja-JP" sz="1100" b="1" dirty="0">
                <a:solidFill>
                  <a:srgbClr val="F4F4F4"/>
                </a:solidFill>
                <a:latin typeface="メイリオ" panose="020B0604030504040204" pitchFamily="50" charset="-128"/>
                <a:ea typeface="小塚ゴシック Pro H"/>
              </a:rPr>
              <a:t>社会福祉</a:t>
            </a:r>
            <a:r>
              <a:rPr lang="ja-JP" altLang="en-US" sz="1100" b="1" dirty="0">
                <a:solidFill>
                  <a:srgbClr val="F4F4F4"/>
                </a:solidFill>
                <a:latin typeface="メイリオ" panose="020B0604030504040204" pitchFamily="50" charset="-128"/>
                <a:ea typeface="小塚ゴシック Pro H"/>
              </a:rPr>
              <a:t>法人静岡県社会福祉協議会　静岡県社会福祉人材センター</a:t>
            </a:r>
            <a:endParaRPr lang="en-US" altLang="ja-JP" sz="1100" b="1" dirty="0">
              <a:solidFill>
                <a:srgbClr val="F4F4F4"/>
              </a:solidFill>
              <a:latin typeface="メイリオ" panose="020B0604030504040204" pitchFamily="50" charset="-128"/>
              <a:ea typeface="小塚ゴシック Pro H"/>
            </a:endParaRPr>
          </a:p>
          <a:p>
            <a:r>
              <a:rPr lang="ja-JP" altLang="en-US" sz="1100" b="1" dirty="0">
                <a:solidFill>
                  <a:schemeClr val="bg1"/>
                </a:solidFill>
                <a:ea typeface="小塚ゴシック Pro H"/>
              </a:rPr>
              <a:t>　　　　  </a:t>
            </a:r>
            <a:r>
              <a:rPr lang="en-US" altLang="ja-JP" sz="1100" b="1" dirty="0">
                <a:solidFill>
                  <a:schemeClr val="bg1"/>
                </a:solidFill>
                <a:ea typeface="小塚ゴシック Pro H"/>
              </a:rPr>
              <a:t>http://www.shizuoka-wel.jp/job/</a:t>
            </a:r>
            <a:r>
              <a:rPr lang="ja-JP" altLang="en-US" sz="1100" b="1">
                <a:solidFill>
                  <a:schemeClr val="bg1"/>
                </a:solidFill>
                <a:ea typeface="小塚ゴシック Pro H"/>
              </a:rPr>
              <a:t>（福祉人材</a:t>
            </a:r>
            <a:r>
              <a:rPr lang="ja-JP" altLang="en-US" sz="1100" b="1" dirty="0">
                <a:solidFill>
                  <a:schemeClr val="bg1"/>
                </a:solidFill>
                <a:ea typeface="小塚ゴシック Pro H"/>
              </a:rPr>
              <a:t>センター ）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5AC4C80-F7C4-34DE-57C9-F2E05B822A08}"/>
              </a:ext>
            </a:extLst>
          </p:cNvPr>
          <p:cNvSpPr/>
          <p:nvPr/>
        </p:nvSpPr>
        <p:spPr>
          <a:xfrm>
            <a:off x="375993" y="9004820"/>
            <a:ext cx="7069836" cy="263054"/>
          </a:xfrm>
          <a:prstGeom prst="roundRect">
            <a:avLst>
              <a:gd name="adj" fmla="val 407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1954725" y="8954541"/>
            <a:ext cx="3839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accent4">
                    <a:lumMod val="50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お 問 い 合 わ せ 先</a:t>
            </a:r>
          </a:p>
        </p:txBody>
      </p:sp>
      <p:pic>
        <p:nvPicPr>
          <p:cNvPr id="42" name="図 41" descr="C:\Users\jinzai10\Desktop\HW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556" y="10129258"/>
            <a:ext cx="713792" cy="7137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CD65DEF-17E3-25B5-9922-953F4A6DAC00}"/>
              </a:ext>
            </a:extLst>
          </p:cNvPr>
          <p:cNvSpPr/>
          <p:nvPr/>
        </p:nvSpPr>
        <p:spPr>
          <a:xfrm>
            <a:off x="6603638" y="9901652"/>
            <a:ext cx="113637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静岡県社会福祉協議会</a:t>
            </a:r>
            <a:r>
              <a:rPr lang="en-US" altLang="ja-JP" sz="600" dirty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HP</a:t>
            </a:r>
            <a:endParaRPr lang="ja-JP" altLang="en-US" sz="600" dirty="0">
              <a:solidFill>
                <a:schemeClr val="bg1"/>
              </a:solidFill>
              <a:latin typeface="小塚ゴシック Pro H" pitchFamily="34" charset="-128"/>
              <a:ea typeface="小塚ゴシック Pro H" pitchFamily="34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04359BC-C109-5E0A-D304-5037AEE1927E}"/>
              </a:ext>
            </a:extLst>
          </p:cNvPr>
          <p:cNvSpPr/>
          <p:nvPr/>
        </p:nvSpPr>
        <p:spPr>
          <a:xfrm>
            <a:off x="2878778" y="2610879"/>
            <a:ext cx="2001255" cy="1149676"/>
          </a:xfrm>
          <a:prstGeom prst="rect">
            <a:avLst/>
          </a:prstGeom>
          <a:solidFill>
            <a:srgbClr val="002F8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38DF200-1874-8A78-F22E-A819EA3F527E}"/>
              </a:ext>
            </a:extLst>
          </p:cNvPr>
          <p:cNvSpPr/>
          <p:nvPr/>
        </p:nvSpPr>
        <p:spPr>
          <a:xfrm>
            <a:off x="2946398" y="2529926"/>
            <a:ext cx="2001255" cy="11637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5F13AA5C-EFB0-C24C-0D21-4FBA03D23B96}"/>
              </a:ext>
            </a:extLst>
          </p:cNvPr>
          <p:cNvSpPr/>
          <p:nvPr/>
        </p:nvSpPr>
        <p:spPr>
          <a:xfrm>
            <a:off x="604203" y="2624958"/>
            <a:ext cx="2001255" cy="1149676"/>
          </a:xfrm>
          <a:prstGeom prst="rect">
            <a:avLst/>
          </a:prstGeom>
          <a:solidFill>
            <a:srgbClr val="002F8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1E26FCFC-E68F-A01E-3FC3-5D8E7A9AF275}"/>
              </a:ext>
            </a:extLst>
          </p:cNvPr>
          <p:cNvSpPr/>
          <p:nvPr/>
        </p:nvSpPr>
        <p:spPr>
          <a:xfrm>
            <a:off x="671823" y="2544006"/>
            <a:ext cx="2001255" cy="11496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132FDD02-19A8-4FEE-85C4-786ACC95B349}"/>
              </a:ext>
            </a:extLst>
          </p:cNvPr>
          <p:cNvSpPr/>
          <p:nvPr/>
        </p:nvSpPr>
        <p:spPr>
          <a:xfrm>
            <a:off x="5102953" y="2616142"/>
            <a:ext cx="2001255" cy="1149676"/>
          </a:xfrm>
          <a:prstGeom prst="rect">
            <a:avLst/>
          </a:prstGeom>
          <a:solidFill>
            <a:srgbClr val="002F8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F43915DB-2F0A-C978-3417-71D534AE07AF}"/>
              </a:ext>
            </a:extLst>
          </p:cNvPr>
          <p:cNvSpPr/>
          <p:nvPr/>
        </p:nvSpPr>
        <p:spPr>
          <a:xfrm>
            <a:off x="5170573" y="2535190"/>
            <a:ext cx="2001255" cy="11496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249EBBE4-CA68-E103-FB8E-276C485ABD89}"/>
              </a:ext>
            </a:extLst>
          </p:cNvPr>
          <p:cNvSpPr/>
          <p:nvPr/>
        </p:nvSpPr>
        <p:spPr>
          <a:xfrm>
            <a:off x="2902374" y="3967409"/>
            <a:ext cx="2001255" cy="1149676"/>
          </a:xfrm>
          <a:prstGeom prst="rect">
            <a:avLst/>
          </a:prstGeom>
          <a:solidFill>
            <a:srgbClr val="002F8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FE5C9340-497D-9977-7F1D-67010CF1710C}"/>
              </a:ext>
            </a:extLst>
          </p:cNvPr>
          <p:cNvSpPr/>
          <p:nvPr/>
        </p:nvSpPr>
        <p:spPr>
          <a:xfrm>
            <a:off x="2969994" y="3886457"/>
            <a:ext cx="2001255" cy="11496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73F8E83-62C5-55C8-46CF-056BE0A59D23}"/>
              </a:ext>
            </a:extLst>
          </p:cNvPr>
          <p:cNvSpPr/>
          <p:nvPr/>
        </p:nvSpPr>
        <p:spPr>
          <a:xfrm>
            <a:off x="627799" y="3981488"/>
            <a:ext cx="2001255" cy="1149676"/>
          </a:xfrm>
          <a:prstGeom prst="rect">
            <a:avLst/>
          </a:prstGeom>
          <a:solidFill>
            <a:srgbClr val="002F8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590C39BB-6C68-7686-6244-FF3539B5C437}"/>
              </a:ext>
            </a:extLst>
          </p:cNvPr>
          <p:cNvSpPr/>
          <p:nvPr/>
        </p:nvSpPr>
        <p:spPr>
          <a:xfrm>
            <a:off x="695419" y="3900536"/>
            <a:ext cx="2001255" cy="11496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DF99C13-C74B-1CD2-C725-C43C52E7E079}"/>
              </a:ext>
            </a:extLst>
          </p:cNvPr>
          <p:cNvSpPr/>
          <p:nvPr/>
        </p:nvSpPr>
        <p:spPr>
          <a:xfrm>
            <a:off x="5126549" y="3972672"/>
            <a:ext cx="2001255" cy="1149676"/>
          </a:xfrm>
          <a:prstGeom prst="rect">
            <a:avLst/>
          </a:prstGeom>
          <a:solidFill>
            <a:srgbClr val="002F8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75F9776E-3A86-D985-35A6-5B892B255A45}"/>
              </a:ext>
            </a:extLst>
          </p:cNvPr>
          <p:cNvSpPr/>
          <p:nvPr/>
        </p:nvSpPr>
        <p:spPr>
          <a:xfrm>
            <a:off x="5194169" y="3891720"/>
            <a:ext cx="2001255" cy="11496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88723" y="2727823"/>
            <a:ext cx="2179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  ・福祉</a:t>
            </a:r>
            <a:r>
              <a:rPr lang="ja-JP" altLang="en-US" sz="14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の</a:t>
            </a:r>
            <a:r>
              <a:rPr lang="ja-JP" altLang="en-US" sz="16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仕事</a:t>
            </a:r>
            <a:r>
              <a:rPr lang="ja-JP" altLang="en-US" sz="14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って</a:t>
            </a:r>
            <a:endParaRPr lang="en-US" altLang="ja-JP" sz="1400" b="1" dirty="0">
              <a:solidFill>
                <a:schemeClr val="accent5">
                  <a:lumMod val="50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6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           どんな仕事？</a:t>
            </a:r>
            <a:endParaRPr lang="en-US" altLang="ja-JP" sz="1600" b="1" dirty="0">
              <a:solidFill>
                <a:schemeClr val="accent5">
                  <a:lumMod val="50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6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・福祉</a:t>
            </a:r>
            <a:r>
              <a:rPr lang="ja-JP" altLang="en-US" sz="14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の</a:t>
            </a:r>
            <a:r>
              <a:rPr lang="ja-JP" altLang="en-US" sz="16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資格</a:t>
            </a:r>
            <a:r>
              <a:rPr lang="ja-JP" altLang="en-US" sz="14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って</a:t>
            </a:r>
            <a:r>
              <a:rPr lang="ja-JP" altLang="en-US" sz="16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？</a:t>
            </a:r>
            <a:endParaRPr lang="en-US" altLang="ja-JP" sz="1600" b="1" dirty="0">
              <a:solidFill>
                <a:schemeClr val="accent5">
                  <a:lumMod val="50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875428" y="2664594"/>
            <a:ext cx="22052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・未経験</a:t>
            </a:r>
            <a:r>
              <a:rPr lang="ja-JP" altLang="en-US" sz="14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でも</a:t>
            </a:r>
            <a:endParaRPr lang="en-US" altLang="ja-JP" sz="14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大丈夫？</a:t>
            </a:r>
            <a:endParaRPr lang="en-US" altLang="ja-JP" sz="16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・ブランク</a:t>
            </a:r>
            <a:r>
              <a:rPr lang="ja-JP" altLang="en-US" sz="14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があって</a:t>
            </a:r>
            <a:endParaRPr lang="en-US" altLang="ja-JP" sz="14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　　</a:t>
            </a:r>
            <a:r>
              <a:rPr lang="ja-JP" altLang="en-US" sz="14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復帰が</a:t>
            </a:r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不安。</a:t>
            </a:r>
            <a:endParaRPr lang="en-US" altLang="ja-JP" sz="16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160935" y="2559197"/>
            <a:ext cx="2107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・有給休暇</a:t>
            </a:r>
            <a:r>
              <a:rPr lang="ja-JP" altLang="en-US" sz="14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は</a:t>
            </a:r>
            <a:r>
              <a:rPr lang="ja-JP" altLang="en-US" sz="16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　　</a:t>
            </a:r>
            <a:br>
              <a:rPr lang="en-US" altLang="ja-JP" sz="16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</a:br>
            <a:r>
              <a:rPr lang="ja-JP" altLang="en-US" sz="16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　　    取り</a:t>
            </a:r>
            <a:r>
              <a:rPr lang="ja-JP" altLang="en-US" sz="14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やすい</a:t>
            </a:r>
            <a:r>
              <a:rPr lang="ja-JP" altLang="en-US" sz="16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？</a:t>
            </a:r>
            <a:endParaRPr lang="en-US" altLang="ja-JP" sz="1600" b="1" dirty="0">
              <a:solidFill>
                <a:schemeClr val="accent5">
                  <a:lumMod val="50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6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・短時間</a:t>
            </a:r>
            <a:r>
              <a:rPr lang="ja-JP" altLang="en-US" sz="14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でも</a:t>
            </a:r>
            <a:endParaRPr lang="en-US" altLang="ja-JP" sz="1400" b="1" dirty="0">
              <a:solidFill>
                <a:schemeClr val="accent5">
                  <a:lumMod val="50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4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　　　  </a:t>
            </a:r>
            <a:r>
              <a:rPr lang="ja-JP" altLang="en-US" sz="16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大丈夫？</a:t>
            </a:r>
            <a:endParaRPr lang="en-US" altLang="ja-JP" sz="1600" b="1" dirty="0">
              <a:solidFill>
                <a:schemeClr val="accent5">
                  <a:lumMod val="50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endParaRPr lang="en-US" altLang="ja-JP" sz="1600" b="1" dirty="0">
              <a:solidFill>
                <a:schemeClr val="accent5">
                  <a:lumMod val="50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60023" y="4103070"/>
            <a:ext cx="22358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・正社員</a:t>
            </a:r>
            <a:r>
              <a:rPr lang="ja-JP" altLang="en-US" sz="14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への</a:t>
            </a:r>
            <a:endParaRPr lang="en-US" altLang="ja-JP" sz="14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登用制度</a:t>
            </a:r>
            <a:r>
              <a:rPr lang="ja-JP" altLang="en-US" sz="14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は</a:t>
            </a:r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ある？</a:t>
            </a:r>
            <a:endParaRPr lang="en-US" altLang="ja-JP" sz="16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・研修制度</a:t>
            </a:r>
            <a:r>
              <a:rPr lang="ja-JP" altLang="en-US" sz="14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は</a:t>
            </a:r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？</a:t>
            </a:r>
            <a:endParaRPr lang="en-US" altLang="ja-JP" sz="16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endParaRPr lang="en-US" altLang="ja-JP" sz="16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901234" y="3971515"/>
            <a:ext cx="21179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・夜勤</a:t>
            </a:r>
            <a:r>
              <a:rPr lang="ja-JP" altLang="en-US" sz="14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は出来ない</a:t>
            </a:r>
            <a:endParaRPr lang="en-US" altLang="ja-JP" sz="1400" b="1" dirty="0">
              <a:solidFill>
                <a:schemeClr val="accent5">
                  <a:lumMod val="50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4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         けど</a:t>
            </a:r>
            <a:r>
              <a:rPr lang="ja-JP" altLang="en-US" sz="16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働ける？</a:t>
            </a:r>
            <a:endParaRPr lang="en-US" altLang="ja-JP" sz="1600" b="1" dirty="0">
              <a:solidFill>
                <a:schemeClr val="accent5">
                  <a:lumMod val="50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6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・社会保険</a:t>
            </a:r>
            <a:r>
              <a:rPr lang="ja-JP" altLang="en-US" sz="14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は</a:t>
            </a:r>
            <a:endParaRPr lang="en-US" altLang="ja-JP" sz="1400" b="1" dirty="0">
              <a:solidFill>
                <a:schemeClr val="accent5">
                  <a:lumMod val="50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4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      どう</a:t>
            </a:r>
            <a:r>
              <a:rPr lang="ja-JP" altLang="en-US" sz="16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付与</a:t>
            </a:r>
            <a:r>
              <a:rPr lang="ja-JP" altLang="en-US" sz="14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される</a:t>
            </a:r>
            <a:r>
              <a:rPr lang="ja-JP" altLang="en-US" sz="16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？</a:t>
            </a:r>
            <a:endParaRPr lang="en-US" altLang="ja-JP" sz="1600" b="1" dirty="0">
              <a:solidFill>
                <a:schemeClr val="accent5">
                  <a:lumMod val="50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endParaRPr lang="en-US" altLang="ja-JP" sz="1600" b="1" dirty="0">
              <a:solidFill>
                <a:schemeClr val="accent5">
                  <a:lumMod val="50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5126549" y="3991672"/>
            <a:ext cx="22052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・働</a:t>
            </a:r>
            <a:r>
              <a:rPr lang="ja-JP" altLang="en-US" sz="14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きながら</a:t>
            </a:r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資格</a:t>
            </a:r>
            <a:endParaRPr lang="en-US" altLang="ja-JP" sz="16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      を</a:t>
            </a:r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取りたい！</a:t>
            </a:r>
            <a:endParaRPr lang="en-US" altLang="ja-JP" sz="16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・</a:t>
            </a:r>
            <a:r>
              <a:rPr lang="ja-JP" altLang="en-US" sz="14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どんな</a:t>
            </a:r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サポート</a:t>
            </a:r>
            <a:r>
              <a:rPr lang="ja-JP" altLang="en-US" sz="14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が</a:t>
            </a:r>
            <a:endParaRPr lang="en-US" altLang="ja-JP" sz="14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en-US" altLang="ja-JP" sz="14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           </a:t>
            </a:r>
            <a:r>
              <a:rPr lang="ja-JP" altLang="en-US" sz="14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あるの</a:t>
            </a:r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？</a:t>
            </a:r>
            <a:endParaRPr lang="en-US" altLang="ja-JP" sz="16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035" name="正方形/長方形 1034">
            <a:extLst>
              <a:ext uri="{FF2B5EF4-FFF2-40B4-BE49-F238E27FC236}">
                <a16:creationId xmlns:a16="http://schemas.microsoft.com/office/drawing/2014/main" id="{CD6CF28D-9DE8-AB25-2CA1-32C000881A07}"/>
              </a:ext>
            </a:extLst>
          </p:cNvPr>
          <p:cNvSpPr/>
          <p:nvPr/>
        </p:nvSpPr>
        <p:spPr>
          <a:xfrm>
            <a:off x="632604" y="1197079"/>
            <a:ext cx="54425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5400" b="1" dirty="0">
                <a:solidFill>
                  <a:srgbClr val="002F8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セミナー</a:t>
            </a:r>
            <a:r>
              <a:rPr lang="ja-JP" altLang="en-US" sz="3200" b="1" dirty="0">
                <a:solidFill>
                  <a:srgbClr val="002F8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＆</a:t>
            </a:r>
            <a:r>
              <a:rPr lang="ja-JP" altLang="en-US" sz="5400" b="1" dirty="0">
                <a:solidFill>
                  <a:srgbClr val="002F8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相談会</a:t>
            </a:r>
          </a:p>
        </p:txBody>
      </p:sp>
      <p:cxnSp>
        <p:nvCxnSpPr>
          <p:cNvPr id="1037" name="直線コネクタ 1036">
            <a:extLst>
              <a:ext uri="{FF2B5EF4-FFF2-40B4-BE49-F238E27FC236}">
                <a16:creationId xmlns:a16="http://schemas.microsoft.com/office/drawing/2014/main" id="{E8C00CC6-54C6-DD62-762D-7009B9541822}"/>
              </a:ext>
            </a:extLst>
          </p:cNvPr>
          <p:cNvCxnSpPr>
            <a:cxnSpLocks/>
          </p:cNvCxnSpPr>
          <p:nvPr/>
        </p:nvCxnSpPr>
        <p:spPr>
          <a:xfrm>
            <a:off x="709682" y="732101"/>
            <a:ext cx="638218" cy="437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直線コネクタ 1038">
            <a:extLst>
              <a:ext uri="{FF2B5EF4-FFF2-40B4-BE49-F238E27FC236}">
                <a16:creationId xmlns:a16="http://schemas.microsoft.com/office/drawing/2014/main" id="{3E470C44-AF4F-E18F-D674-49C6881CF956}"/>
              </a:ext>
            </a:extLst>
          </p:cNvPr>
          <p:cNvCxnSpPr>
            <a:cxnSpLocks/>
          </p:cNvCxnSpPr>
          <p:nvPr/>
        </p:nvCxnSpPr>
        <p:spPr>
          <a:xfrm>
            <a:off x="1091071" y="757814"/>
            <a:ext cx="359798" cy="360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直線コネクタ 1040">
            <a:extLst>
              <a:ext uri="{FF2B5EF4-FFF2-40B4-BE49-F238E27FC236}">
                <a16:creationId xmlns:a16="http://schemas.microsoft.com/office/drawing/2014/main" id="{1845B0E9-DE7C-02D7-50FC-52731EF3DD12}"/>
              </a:ext>
            </a:extLst>
          </p:cNvPr>
          <p:cNvCxnSpPr>
            <a:cxnSpLocks/>
          </p:cNvCxnSpPr>
          <p:nvPr/>
        </p:nvCxnSpPr>
        <p:spPr>
          <a:xfrm flipV="1">
            <a:off x="3933869" y="713807"/>
            <a:ext cx="638218" cy="437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直線コネクタ 1041">
            <a:extLst>
              <a:ext uri="{FF2B5EF4-FFF2-40B4-BE49-F238E27FC236}">
                <a16:creationId xmlns:a16="http://schemas.microsoft.com/office/drawing/2014/main" id="{872E3F7F-CE1D-A1BC-A5DD-1FF1F39FA21F}"/>
              </a:ext>
            </a:extLst>
          </p:cNvPr>
          <p:cNvCxnSpPr>
            <a:cxnSpLocks/>
          </p:cNvCxnSpPr>
          <p:nvPr/>
        </p:nvCxnSpPr>
        <p:spPr>
          <a:xfrm flipV="1">
            <a:off x="3840033" y="777335"/>
            <a:ext cx="337663" cy="3225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四角形: 角を丸くする 1046">
            <a:extLst>
              <a:ext uri="{FF2B5EF4-FFF2-40B4-BE49-F238E27FC236}">
                <a16:creationId xmlns:a16="http://schemas.microsoft.com/office/drawing/2014/main" id="{1FCE10FE-723C-5E8B-A344-624EEB87DBF4}"/>
              </a:ext>
            </a:extLst>
          </p:cNvPr>
          <p:cNvSpPr/>
          <p:nvPr/>
        </p:nvSpPr>
        <p:spPr>
          <a:xfrm flipV="1">
            <a:off x="1027835" y="2257618"/>
            <a:ext cx="3817588" cy="45719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190197" y="1934986"/>
            <a:ext cx="347883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700" b="1" dirty="0">
                <a:solidFill>
                  <a:schemeClr val="accent4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こんなお悩みにお答えします！！</a:t>
            </a:r>
          </a:p>
        </p:txBody>
      </p:sp>
      <p:sp>
        <p:nvSpPr>
          <p:cNvPr id="1049" name="楕円 1048">
            <a:extLst>
              <a:ext uri="{FF2B5EF4-FFF2-40B4-BE49-F238E27FC236}">
                <a16:creationId xmlns:a16="http://schemas.microsoft.com/office/drawing/2014/main" id="{1C48632B-33A6-90E2-4C9A-3DEE0284D8C6}"/>
              </a:ext>
            </a:extLst>
          </p:cNvPr>
          <p:cNvSpPr/>
          <p:nvPr/>
        </p:nvSpPr>
        <p:spPr>
          <a:xfrm>
            <a:off x="889087" y="2015665"/>
            <a:ext cx="286219" cy="28621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楕円 1049">
            <a:extLst>
              <a:ext uri="{FF2B5EF4-FFF2-40B4-BE49-F238E27FC236}">
                <a16:creationId xmlns:a16="http://schemas.microsoft.com/office/drawing/2014/main" id="{B2EFCDA9-E9A5-76D4-026B-5563C313ABF8}"/>
              </a:ext>
            </a:extLst>
          </p:cNvPr>
          <p:cNvSpPr/>
          <p:nvPr/>
        </p:nvSpPr>
        <p:spPr>
          <a:xfrm>
            <a:off x="4686913" y="2017449"/>
            <a:ext cx="286219" cy="28621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332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416</Words>
  <Application>Microsoft Office PowerPoint</Application>
  <PresentationFormat>ユーザー設定</PresentationFormat>
  <Paragraphs>56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BIZ UDPゴシック</vt:lpstr>
      <vt:lpstr>HGP創英ﾌﾟﾚｾﾞﾝｽEB</vt:lpstr>
      <vt:lpstr>HG丸ｺﾞｼｯｸM-PRO</vt:lpstr>
      <vt:lpstr>メイリオ</vt:lpstr>
      <vt:lpstr>小塚ゴシック Pro B</vt:lpstr>
      <vt:lpstr>小塚ゴシック Pro H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2013-07-04T11:22:33Z</dcterms:created>
  <dcterms:modified xsi:type="dcterms:W3CDTF">2024-01-23T00:29:30Z</dcterms:modified>
</cp:coreProperties>
</file>